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90" r:id="rId2"/>
    <p:sldId id="292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内閣官房コロナ室" initials=" " lastIdx="1" clrIdx="0">
    <p:extLst>
      <p:ext uri="{19B8F6BF-5375-455C-9EA6-DF929625EA0E}">
        <p15:presenceInfo xmlns:p15="http://schemas.microsoft.com/office/powerpoint/2012/main" userId="内閣官房コロナ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55A11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6548" autoAdjust="0"/>
  </p:normalViewPr>
  <p:slideViewPr>
    <p:cSldViewPr snapToGrid="0">
      <p:cViewPr varScale="1">
        <p:scale>
          <a:sx n="74" d="100"/>
          <a:sy n="74" d="100"/>
        </p:scale>
        <p:origin x="345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4A15B2C2-C2E8-443C-8BCD-D41CAE0ED780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7873ED3B-0596-4534-9716-11E4B25DEC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4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24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8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8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7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45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0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11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28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DCD86-E825-4363-A214-7DECC058391E}" type="datetimeFigureOut">
              <a:rPr kumimoji="1" lang="ja-JP" altLang="en-US" smtClean="0"/>
              <a:t>2023/3/12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 イベント開催時の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チェックリスト</a:t>
              </a: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テキスト ボックス 1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第４版（令和５年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月版）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666464"/>
              </p:ext>
            </p:extLst>
          </p:nvPr>
        </p:nvGraphicFramePr>
        <p:xfrm>
          <a:off x="151072" y="799780"/>
          <a:ext cx="6589011" cy="8245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9109">
                  <a:extLst>
                    <a:ext uri="{9D8B030D-6E8A-4147-A177-3AD203B41FA5}">
                      <a16:colId xmlns:a16="http://schemas.microsoft.com/office/drawing/2014/main" val="2930233964"/>
                    </a:ext>
                  </a:extLst>
                </a:gridCol>
                <a:gridCol w="2724951">
                  <a:extLst>
                    <a:ext uri="{9D8B030D-6E8A-4147-A177-3AD203B41FA5}">
                      <a16:colId xmlns:a16="http://schemas.microsoft.com/office/drawing/2014/main" val="3170035548"/>
                    </a:ext>
                  </a:extLst>
                </a:gridCol>
                <a:gridCol w="2724951">
                  <a:extLst>
                    <a:ext uri="{9D8B030D-6E8A-4147-A177-3AD203B41FA5}">
                      <a16:colId xmlns:a16="http://schemas.microsoft.com/office/drawing/2014/main" val="3772281979"/>
                    </a:ext>
                  </a:extLst>
                </a:gridCol>
              </a:tblGrid>
              <a:tr h="3400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イベント名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（開催案内等の</a:t>
                      </a: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URL</a:t>
                      </a: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があれば記載）</a:t>
                      </a:r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290466"/>
                  </a:ext>
                </a:extLst>
              </a:tr>
              <a:tr h="34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出演者・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チーム等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84474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開催日時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　　年　　月　　日　　時　　分　～　　時　　分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（複数回開催の場合 → 別途、開催する日時の一覧ご提出ください。）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61373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開催会場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04506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会場所在地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名古屋市中村区名駅</a:t>
                      </a:r>
                      <a:r>
                        <a:rPr kumimoji="1" lang="en-US" altLang="ja-JP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4-4-38</a:t>
                      </a: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愛知県産業労働センター（ウインクあいち）</a:t>
                      </a:r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62184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65034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主催者所在地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229013"/>
                  </a:ext>
                </a:extLst>
              </a:tr>
              <a:tr h="34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（電話番号）</a:t>
                      </a: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（メールアドレス）</a:t>
                      </a: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660720"/>
                  </a:ext>
                </a:extLst>
              </a:tr>
              <a:tr h="4872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収容率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（上限）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いずれかを選択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収容定員あり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</a:t>
                      </a:r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endParaRPr kumimoji="1" lang="en-US" altLang="ja-JP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収容定員なし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人と人とが触れ合わない程度の間隔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13356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       人 （収容定員ありの場合記載）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kumimoji="1" lang="ja-JP" altLang="en-US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1399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参加人数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人 </a:t>
                      </a: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762476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特記事項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65174"/>
                  </a:ext>
                </a:extLst>
              </a:tr>
            </a:tbl>
          </a:graphicData>
        </a:graphic>
      </p:graphicFrame>
      <p:sp>
        <p:nvSpPr>
          <p:cNvPr id="93" name="正方形/長方形 92"/>
          <p:cNvSpPr/>
          <p:nvPr/>
        </p:nvSpPr>
        <p:spPr>
          <a:xfrm>
            <a:off x="1833190" y="5991113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564929" y="5991113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52454" y="9629231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496203F-5D71-1AFD-0064-DABA7EE35070}"/>
              </a:ext>
            </a:extLst>
          </p:cNvPr>
          <p:cNvSpPr/>
          <p:nvPr/>
        </p:nvSpPr>
        <p:spPr>
          <a:xfrm>
            <a:off x="1807000" y="5958002"/>
            <a:ext cx="23238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1" lang="ja-JP" altLang="en-US" sz="1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1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85545BE-1DDC-1E7A-7357-3CACED3F8AF5}"/>
              </a:ext>
            </a:extLst>
          </p:cNvPr>
          <p:cNvSpPr txBox="1"/>
          <p:nvPr/>
        </p:nvSpPr>
        <p:spPr>
          <a:xfrm>
            <a:off x="4167688" y="6970648"/>
            <a:ext cx="2554028" cy="276999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部屋の定員人数をご記入ください</a:t>
            </a:r>
          </a:p>
        </p:txBody>
      </p:sp>
    </p:spTree>
    <p:extLst>
      <p:ext uri="{BB962C8B-B14F-4D97-AF65-F5344CB8AC3E}">
        <p14:creationId xmlns:p14="http://schemas.microsoft.com/office/powerpoint/2010/main" val="168002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981948"/>
              </p:ext>
            </p:extLst>
          </p:nvPr>
        </p:nvGraphicFramePr>
        <p:xfrm>
          <a:off x="128570" y="2031753"/>
          <a:ext cx="6545535" cy="399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１．イベント参加者の感染対策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（１）感染経路に応じた感染対策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飛沫感染対策</a:t>
                      </a:r>
                      <a:endParaRPr kumimoji="1" lang="ja-JP" altLang="en-US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②エアロゾル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機械換気による常時換気又は窓開け換気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イベント会場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客席、入退場口やトイレ等の共用部）におけるイベント参加者間の適切な距離の確保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【①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と同様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endParaRPr kumimoji="1" lang="ja-JP" alt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③接触感染対策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イベント参加者によるこまめな手洗・手指消毒の徹底や、主催者側によるイベント会場（客席、入退場口やトイレ等の共用部）の消毒の実施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r>
                        <a:rPr kumimoji="1" lang="en-US" altLang="ja-JP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【①</a:t>
                      </a: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と同様</a:t>
                      </a:r>
                      <a:r>
                        <a:rPr kumimoji="1" lang="en-US" altLang="ja-JP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】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984337"/>
                  </a:ext>
                </a:extLst>
              </a:tr>
            </a:tbl>
          </a:graphicData>
        </a:graphic>
      </p:graphicFrame>
      <p:grpSp>
        <p:nvGrpSpPr>
          <p:cNvPr id="36" name="グループ化 35"/>
          <p:cNvGrpSpPr/>
          <p:nvPr/>
        </p:nvGrpSpPr>
        <p:grpSpPr>
          <a:xfrm>
            <a:off x="127039" y="809095"/>
            <a:ext cx="6655527" cy="1134054"/>
            <a:chOff x="124955" y="1254625"/>
            <a:chExt cx="6655527" cy="861437"/>
          </a:xfrm>
        </p:grpSpPr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8614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426291" y="1308383"/>
              <a:ext cx="5245730" cy="73114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33416" y="1527154"/>
              <a:ext cx="1084414" cy="405150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基本的な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感染防止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439939" y="1359662"/>
              <a:ext cx="5340543" cy="7564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イベント開催時には、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下記の項目（イベント開催時の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必要な感染防止策）を満たすことが必要です。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180975" lvl="0" indent="-180975">
                <a:defRPr/>
              </a:pPr>
              <a:r>
                <a:rPr kumimoji="1"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※5,000</a:t>
              </a:r>
              <a:r>
                <a:rPr kumimoji="1" lang="ja-JP" altLang="en-US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人超かつ収容率</a:t>
              </a:r>
              <a:r>
                <a:rPr kumimoji="1" lang="en-US" altLang="ja-JP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50%</a:t>
              </a:r>
              <a:r>
                <a:rPr kumimoji="1" lang="ja-JP" altLang="en-US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超のイベント開催時には、個別のイベントごとの具体的な対策を記載した「感染防止安全計画」の提出が必要です。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感染防止策チェックリスト</a:t>
              </a: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テキスト ボックス 13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第４版（令和５年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月版）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316125"/>
              </p:ext>
            </p:extLst>
          </p:nvPr>
        </p:nvGraphicFramePr>
        <p:xfrm>
          <a:off x="128570" y="6024788"/>
          <a:ext cx="6545535" cy="347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32400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（２）その他の感染対策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④飲食時の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前項（１）感染経路に応じた感染対策と併せて、飲食時の感染対策の周知</a:t>
                      </a: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⑤イベント前の感染対策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発熱等の症状がある者のイベント参加の自粛の呼びかけ</a:t>
                      </a: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２．出演者やスタッフの感染対策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322791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⑥出演者や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スタッフの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出演者やスタッフによる、練習時・本番等における前項（１）感染経路に応じた感染対策に加え、健康管理や必要に応じた検査等の実施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舞台と客席との適切な距離の確保など、出演者やスタッフから参加者に感染させないための対策の実施</a:t>
                      </a: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294444"/>
                  </a:ext>
                </a:extLst>
              </a:tr>
            </a:tbl>
          </a:graphicData>
        </a:graphic>
      </p:graphicFrame>
      <p:sp>
        <p:nvSpPr>
          <p:cNvPr id="86" name="テキスト ボックス 85"/>
          <p:cNvSpPr txBox="1"/>
          <p:nvPr/>
        </p:nvSpPr>
        <p:spPr>
          <a:xfrm>
            <a:off x="6452454" y="9493304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30CD7BD-007F-EE4B-EBB9-2DA3142716D2}"/>
              </a:ext>
            </a:extLst>
          </p:cNvPr>
          <p:cNvSpPr txBox="1"/>
          <p:nvPr/>
        </p:nvSpPr>
        <p:spPr>
          <a:xfrm>
            <a:off x="3858431" y="4294942"/>
            <a:ext cx="2884141" cy="246221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</a:rPr>
              <a:t>当館は空調運転時は常時喚起となっております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A87B515-2B8D-3824-CE15-9781A84C51C3}"/>
              </a:ext>
            </a:extLst>
          </p:cNvPr>
          <p:cNvSpPr/>
          <p:nvPr/>
        </p:nvSpPr>
        <p:spPr>
          <a:xfrm>
            <a:off x="1876425" y="3552825"/>
            <a:ext cx="258205" cy="2000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1" lang="ja-JP" altLang="en-US" sz="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7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E2382CF-02EE-C3E1-83B1-A0DD7A5A3B18}"/>
              </a:ext>
            </a:extLst>
          </p:cNvPr>
          <p:cNvSpPr txBox="1"/>
          <p:nvPr/>
        </p:nvSpPr>
        <p:spPr>
          <a:xfrm>
            <a:off x="-140488" y="2738483"/>
            <a:ext cx="377233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7EC93EB-1EC5-8DA5-BAB6-A4DB2127C2C5}"/>
              </a:ext>
            </a:extLst>
          </p:cNvPr>
          <p:cNvSpPr txBox="1"/>
          <p:nvPr/>
        </p:nvSpPr>
        <p:spPr>
          <a:xfrm>
            <a:off x="-140488" y="3838893"/>
            <a:ext cx="377994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4CC24E1-6C6A-1A18-7C99-72A14B8B523B}"/>
              </a:ext>
            </a:extLst>
          </p:cNvPr>
          <p:cNvSpPr txBox="1"/>
          <p:nvPr/>
        </p:nvSpPr>
        <p:spPr>
          <a:xfrm>
            <a:off x="-140488" y="4577647"/>
            <a:ext cx="377994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41D67DD-6A70-B050-3975-437253D13745}"/>
              </a:ext>
            </a:extLst>
          </p:cNvPr>
          <p:cNvSpPr txBox="1"/>
          <p:nvPr/>
        </p:nvSpPr>
        <p:spPr>
          <a:xfrm>
            <a:off x="-140488" y="5269178"/>
            <a:ext cx="377994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2F9307E-FDC6-A2E4-720A-83C5F9A7A7AB}"/>
              </a:ext>
            </a:extLst>
          </p:cNvPr>
          <p:cNvSpPr txBox="1"/>
          <p:nvPr/>
        </p:nvSpPr>
        <p:spPr>
          <a:xfrm>
            <a:off x="-140488" y="6500875"/>
            <a:ext cx="377994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922947C-FBA4-4E99-0558-0C1FDE47E825}"/>
              </a:ext>
            </a:extLst>
          </p:cNvPr>
          <p:cNvSpPr txBox="1"/>
          <p:nvPr/>
        </p:nvSpPr>
        <p:spPr>
          <a:xfrm>
            <a:off x="-140488" y="7125197"/>
            <a:ext cx="377994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A652E2B-3A74-ECF2-2221-F5C09B59A063}"/>
              </a:ext>
            </a:extLst>
          </p:cNvPr>
          <p:cNvSpPr txBox="1"/>
          <p:nvPr/>
        </p:nvSpPr>
        <p:spPr>
          <a:xfrm>
            <a:off x="-140488" y="8166365"/>
            <a:ext cx="377994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A2F62BC-7C86-2D1E-7703-6C02165AF1D0}"/>
              </a:ext>
            </a:extLst>
          </p:cNvPr>
          <p:cNvSpPr txBox="1"/>
          <p:nvPr/>
        </p:nvSpPr>
        <p:spPr>
          <a:xfrm>
            <a:off x="-140488" y="8796547"/>
            <a:ext cx="377994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レ</a:t>
            </a:r>
            <a:endParaRPr lang="ja-JP" altLang="en-US" sz="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7E6A89-82AC-F9B0-3D5B-0DAA1879D02C}"/>
              </a:ext>
            </a:extLst>
          </p:cNvPr>
          <p:cNvSpPr txBox="1"/>
          <p:nvPr/>
        </p:nvSpPr>
        <p:spPr>
          <a:xfrm>
            <a:off x="1602621" y="2490219"/>
            <a:ext cx="4669389" cy="254350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solidFill>
                  <a:srgbClr val="FF0000"/>
                </a:solidFill>
              </a:rPr>
              <a:t>↓レ点チェックを入れる際には、「レ」を右にスライドさせて下さい。</a:t>
            </a:r>
          </a:p>
        </p:txBody>
      </p:sp>
    </p:spTree>
    <p:extLst>
      <p:ext uri="{BB962C8B-B14F-4D97-AF65-F5344CB8AC3E}">
        <p14:creationId xmlns:p14="http://schemas.microsoft.com/office/powerpoint/2010/main" val="356596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4420</TotalTime>
  <Words>541</Words>
  <Application>Microsoft Office PowerPoint</Application>
  <PresentationFormat>A4 210 x 297 mm</PresentationFormat>
  <Paragraphs>83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寺井 大貴（新型インフル・国際感染症室）</dc:creator>
  <cp:lastModifiedBy>三好　和哉</cp:lastModifiedBy>
  <cp:revision>641</cp:revision>
  <cp:lastPrinted>2023-03-12T01:17:08Z</cp:lastPrinted>
  <dcterms:created xsi:type="dcterms:W3CDTF">2021-06-21T06:44:25Z</dcterms:created>
  <dcterms:modified xsi:type="dcterms:W3CDTF">2023-03-12T02:04:13Z</dcterms:modified>
</cp:coreProperties>
</file>